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Average"/>
      <p:regular r:id="rId19"/>
    </p:embeddedFont>
    <p:embeddedFont>
      <p:font typeface="Oswald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Oswal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verage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dd3e68c8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5dd3e68c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bce5edd18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bce5edd18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5bce5edd18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5bce5edd18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5bce5edd18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5bce5edd18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5bce5edd1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25bce5edd1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5bce5edd18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25bce5edd18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5bce5edd18_0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25bce5edd18_0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5bce5edd18_0_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25bce5edd18_0_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5bce5edd18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5bce5edd18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5bce5edd18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5bce5edd18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5bce5edd18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5bce5edd18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5bce5edd18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5bce5edd18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508000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508000" y="1620442"/>
            <a:ext cx="64476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98450" lvl="0" marL="457200" rtl="0" algn="l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rtl="0" algn="l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l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l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l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l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l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l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l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6442997" y="4531022"/>
            <a:ext cx="512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scfaz.org/" TargetMode="External"/><Relationship Id="rId4" Type="http://schemas.openxmlformats.org/officeDocument/2006/relationships/hyperlink" Target="http://www.aznewborn.com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google.com/url?sa=i&amp;rct=j&amp;q=&amp;esrc=s&amp;source=imgres&amp;cd=&amp;cad=rja&amp;uact=8&amp;ved=2ahUKEwi0i6io-8zfAhUB2FQKHQx6Co8QjRx6BAgBEAU&amp;url=https://www.sickcells.org/what-is-scd-illustrations/&amp;psig=AOvVaw3EF_qkPojWzlO_EzNicfRe&amp;ust=1546445167166797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google.com/url?sa=i&amp;rct=j&amp;q=&amp;esrc=s&amp;source=imgres&amp;cd=&amp;cad=rja&amp;uact=8&amp;ved=2ahUKEwi0i6io-8zfAhUB2FQKHQx6Co8QjRx6BAgBEAU&amp;url=https://www.sickcells.org/what-is-scd-illustrations/&amp;psig=AOvVaw3EF_qkPojWzlO_EzNicfRe&amp;ust=1546445167166797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google.com/url?sa=i&amp;rct=j&amp;q=&amp;esrc=s&amp;source=imgres&amp;cd=&amp;cad=rja&amp;uact=8&amp;ved=2ahUKEwi0i6io-8zfAhUB2FQKHQx6Co8QjRx6BAgBEAU&amp;url=https://www.sickcells.org/what-is-scd-illustrations/&amp;psig=AOvVaw3EF_qkPojWzlO_EzNicfRe&amp;ust=1546445167166797" TargetMode="External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google.com/url?sa=i&amp;rct=j&amp;q=&amp;esrc=s&amp;source=imgres&amp;cd=&amp;cad=rja&amp;uact=8&amp;ved=2ahUKEwi0i6io-8zfAhUB2FQKHQx6Co8QjRx6BAgBEAU&amp;url=https://www.sickcells.org/what-is-scd-illustrations/&amp;psig=AOvVaw3EF_qkPojWzlO_EzNicfRe&amp;ust=1546445167166797" TargetMode="External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info@scfaz.org" TargetMode="External"/><Relationship Id="rId4" Type="http://schemas.openxmlformats.org/officeDocument/2006/relationships/hyperlink" Target="http://www.scfaz.org" TargetMode="External"/><Relationship Id="rId9" Type="http://schemas.openxmlformats.org/officeDocument/2006/relationships/image" Target="../media/image3.png"/><Relationship Id="rId5" Type="http://schemas.openxmlformats.org/officeDocument/2006/relationships/hyperlink" Target="mailto:NBSfollowup@azdhs.gov" TargetMode="External"/><Relationship Id="rId6" Type="http://schemas.openxmlformats.org/officeDocument/2006/relationships/hyperlink" Target="mailto:Education@azdhs.gov" TargetMode="External"/><Relationship Id="rId7" Type="http://schemas.openxmlformats.org/officeDocument/2006/relationships/hyperlink" Target="http://www.aznewborn.com" TargetMode="External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ctrTitle"/>
          </p:nvPr>
        </p:nvSpPr>
        <p:spPr>
          <a:xfrm>
            <a:off x="696320" y="80675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Sickle Cell Support in AZ</a:t>
            </a:r>
            <a:endParaRPr/>
          </a:p>
        </p:txBody>
      </p:sp>
      <p:sp>
        <p:nvSpPr>
          <p:cNvPr id="66" name="Google Shape;66;p14"/>
          <p:cNvSpPr txBox="1"/>
          <p:nvPr>
            <p:ph idx="1" type="subTitle"/>
          </p:nvPr>
        </p:nvSpPr>
        <p:spPr>
          <a:xfrm>
            <a:off x="671250" y="190152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AHCCCS/EPSDT supporting Sickle Cell Patient Care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5963" y="3272379"/>
            <a:ext cx="3302175" cy="147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508000" y="457200"/>
            <a:ext cx="6447600" cy="990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Presenters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1559225" y="1116442"/>
            <a:ext cx="6447600" cy="2910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➢"/>
            </a:pPr>
            <a:r>
              <a:rPr lang="en" sz="2100"/>
              <a:t>Moses Akpan- </a:t>
            </a:r>
            <a:r>
              <a:rPr lang="en" sz="2100"/>
              <a:t>President &amp; Project Director, Sickle Cell Foundation of Arizona, Inc</a:t>
            </a:r>
            <a:endParaRPr sz="21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700" u="sng">
                <a:solidFill>
                  <a:schemeClr val="hlink"/>
                </a:solidFill>
                <a:hlinkClick r:id="rId3"/>
              </a:rPr>
              <a:t>https://www.scfaz.org/</a:t>
            </a:r>
            <a:endParaRPr sz="17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➢"/>
            </a:pPr>
            <a:r>
              <a:rPr lang="en" sz="2100"/>
              <a:t>Fran Altmaier- Arizona Department of Health Services, Office of Newborn Screening</a:t>
            </a:r>
            <a:endParaRPr sz="21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700" u="sng">
                <a:solidFill>
                  <a:schemeClr val="hlink"/>
                </a:solidFill>
                <a:hlinkClick r:id="rId4"/>
              </a:rPr>
              <a:t>www.aznewborn.com</a:t>
            </a:r>
            <a:endParaRPr sz="1700"/>
          </a:p>
          <a:p>
            <a:pPr indent="0" lvl="0" marL="9144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Objectives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/>
              <a:t>Understand what Sickle Cell disease 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/>
              <a:t>Recognize the importance of the medical home and follow up care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includes medical management of Sickle Cell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sz="1800"/>
              <a:t>Identify preventative measures to improve outcomes for persons with Sickle Cell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/>
              <a:t>Learn about the Sickle Cell </a:t>
            </a:r>
            <a:r>
              <a:rPr lang="en"/>
              <a:t>Foundation</a:t>
            </a:r>
            <a:r>
              <a:rPr lang="en"/>
              <a:t> of Arizona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Mission and Vision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Services available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/>
              <a:t>What to know for AHCCCS </a:t>
            </a:r>
            <a:r>
              <a:rPr lang="en"/>
              <a:t>members</a:t>
            </a:r>
            <a:r>
              <a:rPr lang="en"/>
              <a:t> with Sickle Cell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1426475" y="215050"/>
            <a:ext cx="6447600" cy="990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Sickle Cell Facts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537225" y="910702"/>
            <a:ext cx="7753800" cy="3475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►"/>
            </a:pPr>
            <a:r>
              <a:rPr lang="en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Sickle Cell Trait- A person inherits one sickle gene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►"/>
            </a:pPr>
            <a:r>
              <a:rPr lang="en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Sickle Cell Disease – Inheritance of two copies of sickle cell gene one from each parent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►"/>
            </a:pPr>
            <a:r>
              <a:rPr lang="en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Most common genetically inherited disease</a:t>
            </a: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►"/>
            </a:pPr>
            <a:r>
              <a:rPr lang="en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One in 12 African Americans have sickle cell trait</a:t>
            </a: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►"/>
            </a:pPr>
            <a:r>
              <a:rPr lang="en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0ne in 365 African Americans have sickle cell disease</a:t>
            </a: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►"/>
            </a:pPr>
            <a:r>
              <a:rPr lang="en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~100,000 Americans have sickle cell disease</a:t>
            </a: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►"/>
            </a:pPr>
            <a:r>
              <a:rPr lang="en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Newborn Screening tests all newborns for sickle cell at birth</a:t>
            </a: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Sickle Cell Disease&gt;?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9293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19293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2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2" name="Google Shape;92;p18"/>
          <p:cNvSpPr txBox="1"/>
          <p:nvPr>
            <p:ph idx="2" type="body"/>
          </p:nvPr>
        </p:nvSpPr>
        <p:spPr>
          <a:xfrm>
            <a:off x="3477225" y="1152475"/>
            <a:ext cx="5067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Red Blood Cell disorder causing abnormal hemoglobin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Hgb is a </a:t>
            </a:r>
            <a:r>
              <a:rPr lang="en"/>
              <a:t>protein</a:t>
            </a:r>
            <a:r>
              <a:rPr lang="en"/>
              <a:t> in the blood that carries oxygen throughout the body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Sickle</a:t>
            </a:r>
            <a:r>
              <a:rPr lang="en"/>
              <a:t> </a:t>
            </a:r>
            <a:r>
              <a:rPr lang="en"/>
              <a:t>hemoglobin</a:t>
            </a:r>
            <a:r>
              <a:rPr lang="en"/>
              <a:t> can form stiff </a:t>
            </a:r>
            <a:r>
              <a:rPr lang="en"/>
              <a:t>rods</a:t>
            </a:r>
            <a:r>
              <a:rPr lang="en"/>
              <a:t> within the red cells, changing it from a round </a:t>
            </a:r>
            <a:r>
              <a:rPr lang="en"/>
              <a:t>shape</a:t>
            </a:r>
            <a:r>
              <a:rPr lang="en"/>
              <a:t> to a </a:t>
            </a:r>
            <a:r>
              <a:rPr lang="en"/>
              <a:t>crescent</a:t>
            </a:r>
            <a:r>
              <a:rPr lang="en"/>
              <a:t> or Sickle shape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Cells that are not flexible, can stick to vessel walls, </a:t>
            </a:r>
            <a:r>
              <a:rPr lang="en"/>
              <a:t>causing</a:t>
            </a:r>
            <a:r>
              <a:rPr lang="en"/>
              <a:t> blockages that slows or stops the flow of blood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Oxygen cannot reach </a:t>
            </a:r>
            <a:r>
              <a:rPr lang="en"/>
              <a:t>nearby</a:t>
            </a:r>
            <a:r>
              <a:rPr lang="en"/>
              <a:t> tissues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Causing attacks of </a:t>
            </a:r>
            <a:r>
              <a:rPr lang="en"/>
              <a:t>severe</a:t>
            </a:r>
            <a:r>
              <a:rPr lang="en"/>
              <a:t> pain (pain crisis) and organ damage</a:t>
            </a: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75" y="1350750"/>
            <a:ext cx="2800850" cy="259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" id="98" name="Google Shape;98;p1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6808" y="2325757"/>
            <a:ext cx="1359797" cy="7713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9" name="Google Shape;99;p19"/>
          <p:cNvCxnSpPr>
            <a:endCxn id="100" idx="5"/>
          </p:cNvCxnSpPr>
          <p:nvPr/>
        </p:nvCxnSpPr>
        <p:spPr>
          <a:xfrm rot="10800000">
            <a:off x="2434949" y="1805237"/>
            <a:ext cx="828300" cy="5403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0" name="Google Shape;100;p19"/>
          <p:cNvSpPr/>
          <p:nvPr/>
        </p:nvSpPr>
        <p:spPr>
          <a:xfrm>
            <a:off x="1022489" y="1270827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Anemia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01" name="Google Shape;101;p19"/>
          <p:cNvCxnSpPr/>
          <p:nvPr/>
        </p:nvCxnSpPr>
        <p:spPr>
          <a:xfrm>
            <a:off x="3956706" y="3097146"/>
            <a:ext cx="0" cy="4290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2" name="Google Shape;102;p19"/>
          <p:cNvSpPr/>
          <p:nvPr/>
        </p:nvSpPr>
        <p:spPr>
          <a:xfrm>
            <a:off x="5183256" y="1270828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Acute chest syndrome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3" name="Google Shape;103;p19"/>
          <p:cNvSpPr/>
          <p:nvPr/>
        </p:nvSpPr>
        <p:spPr>
          <a:xfrm>
            <a:off x="1125607" y="2419074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Infections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4" name="Google Shape;104;p19"/>
          <p:cNvSpPr/>
          <p:nvPr/>
        </p:nvSpPr>
        <p:spPr>
          <a:xfrm>
            <a:off x="3158158" y="3538034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Growth failure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19"/>
          <p:cNvSpPr/>
          <p:nvPr/>
        </p:nvSpPr>
        <p:spPr>
          <a:xfrm>
            <a:off x="5252831" y="2431459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Stroke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" name="Google Shape;106;p19"/>
          <p:cNvSpPr/>
          <p:nvPr/>
        </p:nvSpPr>
        <p:spPr>
          <a:xfrm>
            <a:off x="3158159" y="1270828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Pain episodes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07" name="Google Shape;107;p19"/>
          <p:cNvCxnSpPr/>
          <p:nvPr/>
        </p:nvCxnSpPr>
        <p:spPr>
          <a:xfrm rot="10800000">
            <a:off x="3956706" y="1917757"/>
            <a:ext cx="0" cy="4080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8" name="Google Shape;108;p19"/>
          <p:cNvCxnSpPr/>
          <p:nvPr/>
        </p:nvCxnSpPr>
        <p:spPr>
          <a:xfrm rot="10800000">
            <a:off x="2780459" y="2749585"/>
            <a:ext cx="492000" cy="117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9" name="Google Shape;109;p19"/>
          <p:cNvCxnSpPr>
            <a:endCxn id="105" idx="2"/>
          </p:cNvCxnSpPr>
          <p:nvPr/>
        </p:nvCxnSpPr>
        <p:spPr>
          <a:xfrm flipH="1" rot="10800000">
            <a:off x="4650131" y="2744509"/>
            <a:ext cx="602700" cy="48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10" name="Google Shape;110;p19"/>
          <p:cNvCxnSpPr/>
          <p:nvPr/>
        </p:nvCxnSpPr>
        <p:spPr>
          <a:xfrm>
            <a:off x="4649960" y="3103493"/>
            <a:ext cx="775500" cy="5220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11" name="Google Shape;111;p19"/>
          <p:cNvCxnSpPr/>
          <p:nvPr/>
        </p:nvCxnSpPr>
        <p:spPr>
          <a:xfrm flipH="1">
            <a:off x="2475052" y="3097146"/>
            <a:ext cx="788400" cy="5166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12" name="Google Shape;112;p19"/>
          <p:cNvCxnSpPr>
            <a:endCxn id="102" idx="3"/>
          </p:cNvCxnSpPr>
          <p:nvPr/>
        </p:nvCxnSpPr>
        <p:spPr>
          <a:xfrm flipH="1" rot="10800000">
            <a:off x="4636596" y="1805238"/>
            <a:ext cx="789000" cy="6138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13" name="Google Shape;113;p19"/>
          <p:cNvSpPr/>
          <p:nvPr/>
        </p:nvSpPr>
        <p:spPr>
          <a:xfrm>
            <a:off x="1088450" y="3538034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Priapism</a:t>
            </a:r>
            <a:endParaRPr sz="1100"/>
          </a:p>
        </p:txBody>
      </p:sp>
      <p:sp>
        <p:nvSpPr>
          <p:cNvPr id="114" name="Google Shape;114;p19"/>
          <p:cNvSpPr/>
          <p:nvPr/>
        </p:nvSpPr>
        <p:spPr>
          <a:xfrm>
            <a:off x="5268948" y="3538034"/>
            <a:ext cx="17310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Sequestration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5" name="Google Shape;115;p19"/>
          <p:cNvSpPr txBox="1"/>
          <p:nvPr>
            <p:ph type="title"/>
          </p:nvPr>
        </p:nvSpPr>
        <p:spPr>
          <a:xfrm>
            <a:off x="508000" y="295118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</a:pPr>
            <a:r>
              <a:rPr lang="en"/>
              <a:t>Symptoms and Complications of SCD</a:t>
            </a:r>
            <a:endParaRPr/>
          </a:p>
        </p:txBody>
      </p:sp>
      <p:sp>
        <p:nvSpPr>
          <p:cNvPr id="116" name="Google Shape;116;p19"/>
          <p:cNvSpPr txBox="1"/>
          <p:nvPr>
            <p:ph idx="1" type="body"/>
          </p:nvPr>
        </p:nvSpPr>
        <p:spPr>
          <a:xfrm>
            <a:off x="508000" y="1620442"/>
            <a:ext cx="64476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190500" lvl="0" marL="2540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" id="121" name="Google Shape;121;p2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6808" y="2325757"/>
            <a:ext cx="1359797" cy="7713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Google Shape;122;p20"/>
          <p:cNvCxnSpPr>
            <a:endCxn id="123" idx="5"/>
          </p:cNvCxnSpPr>
          <p:nvPr/>
        </p:nvCxnSpPr>
        <p:spPr>
          <a:xfrm rot="10800000">
            <a:off x="2434949" y="1805237"/>
            <a:ext cx="828300" cy="5403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3" name="Google Shape;123;p20"/>
          <p:cNvSpPr/>
          <p:nvPr/>
        </p:nvSpPr>
        <p:spPr>
          <a:xfrm>
            <a:off x="1022489" y="1270827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Anemia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24" name="Google Shape;124;p20"/>
          <p:cNvCxnSpPr/>
          <p:nvPr/>
        </p:nvCxnSpPr>
        <p:spPr>
          <a:xfrm>
            <a:off x="3956706" y="3097146"/>
            <a:ext cx="0" cy="4290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5" name="Google Shape;125;p20"/>
          <p:cNvSpPr/>
          <p:nvPr/>
        </p:nvSpPr>
        <p:spPr>
          <a:xfrm>
            <a:off x="5183256" y="1270828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Acute chest syndrome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6" name="Google Shape;126;p20"/>
          <p:cNvSpPr/>
          <p:nvPr/>
        </p:nvSpPr>
        <p:spPr>
          <a:xfrm>
            <a:off x="1125607" y="2419074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Infections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3158158" y="3538034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Growth failure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5252831" y="2431459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Stroke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3158159" y="1270828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Pain episodes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30" name="Google Shape;130;p20"/>
          <p:cNvCxnSpPr/>
          <p:nvPr/>
        </p:nvCxnSpPr>
        <p:spPr>
          <a:xfrm rot="10800000">
            <a:off x="3956706" y="1917757"/>
            <a:ext cx="0" cy="4080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31" name="Google Shape;131;p20"/>
          <p:cNvCxnSpPr/>
          <p:nvPr/>
        </p:nvCxnSpPr>
        <p:spPr>
          <a:xfrm rot="10800000">
            <a:off x="2780459" y="2749585"/>
            <a:ext cx="492000" cy="117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32" name="Google Shape;132;p20"/>
          <p:cNvCxnSpPr>
            <a:endCxn id="128" idx="2"/>
          </p:cNvCxnSpPr>
          <p:nvPr/>
        </p:nvCxnSpPr>
        <p:spPr>
          <a:xfrm flipH="1" rot="10800000">
            <a:off x="4650131" y="2744509"/>
            <a:ext cx="602700" cy="48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33" name="Google Shape;133;p20"/>
          <p:cNvCxnSpPr/>
          <p:nvPr/>
        </p:nvCxnSpPr>
        <p:spPr>
          <a:xfrm>
            <a:off x="4649960" y="3103493"/>
            <a:ext cx="775500" cy="5220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34" name="Google Shape;134;p20"/>
          <p:cNvCxnSpPr/>
          <p:nvPr/>
        </p:nvCxnSpPr>
        <p:spPr>
          <a:xfrm flipH="1">
            <a:off x="2475052" y="3097146"/>
            <a:ext cx="788400" cy="5166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35" name="Google Shape;135;p20"/>
          <p:cNvCxnSpPr>
            <a:endCxn id="125" idx="3"/>
          </p:cNvCxnSpPr>
          <p:nvPr/>
        </p:nvCxnSpPr>
        <p:spPr>
          <a:xfrm flipH="1" rot="10800000">
            <a:off x="4636596" y="1805238"/>
            <a:ext cx="789000" cy="6138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6" name="Google Shape;136;p20"/>
          <p:cNvSpPr/>
          <p:nvPr/>
        </p:nvSpPr>
        <p:spPr>
          <a:xfrm>
            <a:off x="1088450" y="3538034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Stroke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7" name="Google Shape;137;p20"/>
          <p:cNvSpPr/>
          <p:nvPr/>
        </p:nvSpPr>
        <p:spPr>
          <a:xfrm>
            <a:off x="5268948" y="3538034"/>
            <a:ext cx="17310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Sequestration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8" name="Google Shape;138;p20"/>
          <p:cNvSpPr/>
          <p:nvPr/>
        </p:nvSpPr>
        <p:spPr>
          <a:xfrm>
            <a:off x="5581285" y="1896992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Oligospermia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9" name="Google Shape;139;p20"/>
          <p:cNvSpPr/>
          <p:nvPr/>
        </p:nvSpPr>
        <p:spPr>
          <a:xfrm>
            <a:off x="509381" y="3046284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Avascular Necrosis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0" name="Google Shape;140;p20"/>
          <p:cNvSpPr/>
          <p:nvPr/>
        </p:nvSpPr>
        <p:spPr>
          <a:xfrm>
            <a:off x="497682" y="629148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Osteomyelitis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1" name="Google Shape;141;p20"/>
          <p:cNvSpPr/>
          <p:nvPr/>
        </p:nvSpPr>
        <p:spPr>
          <a:xfrm>
            <a:off x="497683" y="1863428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Leg Ulcers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2" name="Google Shape;142;p20"/>
          <p:cNvSpPr/>
          <p:nvPr/>
        </p:nvSpPr>
        <p:spPr>
          <a:xfrm>
            <a:off x="537800" y="4131107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Retinopathy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Google Shape;143;p20"/>
          <p:cNvSpPr/>
          <p:nvPr/>
        </p:nvSpPr>
        <p:spPr>
          <a:xfrm>
            <a:off x="5581283" y="629148"/>
            <a:ext cx="1597200" cy="5568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Hepatic Sequestration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20"/>
          <p:cNvSpPr/>
          <p:nvPr/>
        </p:nvSpPr>
        <p:spPr>
          <a:xfrm>
            <a:off x="3152568" y="620813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Gall stones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Google Shape;145;p20"/>
          <p:cNvSpPr/>
          <p:nvPr/>
        </p:nvSpPr>
        <p:spPr>
          <a:xfrm>
            <a:off x="5581284" y="3057624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Acute Multiorgan Failure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6" name="Google Shape;146;p20"/>
          <p:cNvSpPr/>
          <p:nvPr/>
        </p:nvSpPr>
        <p:spPr>
          <a:xfrm>
            <a:off x="3152567" y="4160228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Glomerular hypefiltration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albuminuria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7" name="Google Shape;147;p20"/>
          <p:cNvSpPr/>
          <p:nvPr/>
        </p:nvSpPr>
        <p:spPr>
          <a:xfrm>
            <a:off x="5581283" y="4161208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Compications with pregnancy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" id="152" name="Google Shape;152;p2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6808" y="2325757"/>
            <a:ext cx="1359797" cy="7713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21"/>
          <p:cNvCxnSpPr>
            <a:endCxn id="154" idx="5"/>
          </p:cNvCxnSpPr>
          <p:nvPr/>
        </p:nvCxnSpPr>
        <p:spPr>
          <a:xfrm rot="10800000">
            <a:off x="2434949" y="1805237"/>
            <a:ext cx="828300" cy="5403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4" name="Google Shape;154;p21"/>
          <p:cNvSpPr/>
          <p:nvPr/>
        </p:nvSpPr>
        <p:spPr>
          <a:xfrm>
            <a:off x="1022489" y="1270827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Anemia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55" name="Google Shape;155;p21"/>
          <p:cNvCxnSpPr/>
          <p:nvPr/>
        </p:nvCxnSpPr>
        <p:spPr>
          <a:xfrm>
            <a:off x="3956706" y="3097146"/>
            <a:ext cx="0" cy="4290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6" name="Google Shape;156;p21"/>
          <p:cNvSpPr/>
          <p:nvPr/>
        </p:nvSpPr>
        <p:spPr>
          <a:xfrm>
            <a:off x="5183256" y="1270828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Acute chest syndrome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7" name="Google Shape;157;p21"/>
          <p:cNvSpPr/>
          <p:nvPr/>
        </p:nvSpPr>
        <p:spPr>
          <a:xfrm>
            <a:off x="1125607" y="2419074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Infections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8" name="Google Shape;158;p21"/>
          <p:cNvSpPr/>
          <p:nvPr/>
        </p:nvSpPr>
        <p:spPr>
          <a:xfrm>
            <a:off x="3158158" y="3538034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Growth failure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9" name="Google Shape;159;p21"/>
          <p:cNvSpPr/>
          <p:nvPr/>
        </p:nvSpPr>
        <p:spPr>
          <a:xfrm>
            <a:off x="5252831" y="2431459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Stroke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0" name="Google Shape;160;p21"/>
          <p:cNvSpPr/>
          <p:nvPr/>
        </p:nvSpPr>
        <p:spPr>
          <a:xfrm>
            <a:off x="3158159" y="1270828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Pain episodes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61" name="Google Shape;161;p21"/>
          <p:cNvCxnSpPr/>
          <p:nvPr/>
        </p:nvCxnSpPr>
        <p:spPr>
          <a:xfrm rot="10800000">
            <a:off x="3956706" y="1917757"/>
            <a:ext cx="0" cy="4080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62" name="Google Shape;162;p21"/>
          <p:cNvCxnSpPr/>
          <p:nvPr/>
        </p:nvCxnSpPr>
        <p:spPr>
          <a:xfrm rot="10800000">
            <a:off x="2780459" y="2749585"/>
            <a:ext cx="492000" cy="117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63" name="Google Shape;163;p21"/>
          <p:cNvCxnSpPr>
            <a:endCxn id="159" idx="2"/>
          </p:cNvCxnSpPr>
          <p:nvPr/>
        </p:nvCxnSpPr>
        <p:spPr>
          <a:xfrm flipH="1" rot="10800000">
            <a:off x="4650131" y="2744509"/>
            <a:ext cx="602700" cy="48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64" name="Google Shape;164;p21"/>
          <p:cNvCxnSpPr/>
          <p:nvPr/>
        </p:nvCxnSpPr>
        <p:spPr>
          <a:xfrm>
            <a:off x="4649960" y="3103493"/>
            <a:ext cx="775500" cy="5220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65" name="Google Shape;165;p21"/>
          <p:cNvCxnSpPr/>
          <p:nvPr/>
        </p:nvCxnSpPr>
        <p:spPr>
          <a:xfrm flipH="1">
            <a:off x="2475052" y="3097146"/>
            <a:ext cx="788400" cy="5166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66" name="Google Shape;166;p21"/>
          <p:cNvCxnSpPr>
            <a:endCxn id="156" idx="3"/>
          </p:cNvCxnSpPr>
          <p:nvPr/>
        </p:nvCxnSpPr>
        <p:spPr>
          <a:xfrm flipH="1" rot="10800000">
            <a:off x="4636596" y="1805238"/>
            <a:ext cx="789000" cy="6138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7" name="Google Shape;167;p21"/>
          <p:cNvSpPr/>
          <p:nvPr/>
        </p:nvSpPr>
        <p:spPr>
          <a:xfrm>
            <a:off x="1088450" y="3538034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Stroke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8" name="Google Shape;168;p21"/>
          <p:cNvSpPr/>
          <p:nvPr/>
        </p:nvSpPr>
        <p:spPr>
          <a:xfrm>
            <a:off x="5268948" y="3538034"/>
            <a:ext cx="17310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Sequestration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Google Shape;169;p21"/>
          <p:cNvSpPr/>
          <p:nvPr/>
        </p:nvSpPr>
        <p:spPr>
          <a:xfrm>
            <a:off x="5581285" y="1896992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Oligospermia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0" name="Google Shape;170;p21"/>
          <p:cNvSpPr/>
          <p:nvPr/>
        </p:nvSpPr>
        <p:spPr>
          <a:xfrm>
            <a:off x="509381" y="3046284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Avascular Necrosis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1" name="Google Shape;171;p21"/>
          <p:cNvSpPr/>
          <p:nvPr/>
        </p:nvSpPr>
        <p:spPr>
          <a:xfrm>
            <a:off x="497682" y="629148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Osteomyelitis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2" name="Google Shape;172;p21"/>
          <p:cNvSpPr/>
          <p:nvPr/>
        </p:nvSpPr>
        <p:spPr>
          <a:xfrm>
            <a:off x="497683" y="1863428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Leg Ulcers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Google Shape;173;p21"/>
          <p:cNvSpPr/>
          <p:nvPr/>
        </p:nvSpPr>
        <p:spPr>
          <a:xfrm>
            <a:off x="537800" y="4131107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Retinopathy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21"/>
          <p:cNvSpPr/>
          <p:nvPr/>
        </p:nvSpPr>
        <p:spPr>
          <a:xfrm>
            <a:off x="5581283" y="629148"/>
            <a:ext cx="1597200" cy="5568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Hepatic Sequestration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5" name="Google Shape;175;p21"/>
          <p:cNvSpPr/>
          <p:nvPr/>
        </p:nvSpPr>
        <p:spPr>
          <a:xfrm>
            <a:off x="3152568" y="620813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Gall stones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6" name="Google Shape;176;p21"/>
          <p:cNvSpPr/>
          <p:nvPr/>
        </p:nvSpPr>
        <p:spPr>
          <a:xfrm>
            <a:off x="5581284" y="3057624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Acute Multiorgan Failure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7" name="Google Shape;177;p21"/>
          <p:cNvSpPr/>
          <p:nvPr/>
        </p:nvSpPr>
        <p:spPr>
          <a:xfrm>
            <a:off x="3152567" y="4160228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Glomerular hypefiltration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albuminuria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8" name="Google Shape;178;p21"/>
          <p:cNvSpPr/>
          <p:nvPr/>
        </p:nvSpPr>
        <p:spPr>
          <a:xfrm>
            <a:off x="5581283" y="4161208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Compications with pregnancy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9" name="Google Shape;179;p21"/>
          <p:cNvSpPr/>
          <p:nvPr/>
        </p:nvSpPr>
        <p:spPr>
          <a:xfrm>
            <a:off x="668117" y="600122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Chronic Pain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673606" y="3897333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Right Heart Failure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LVDD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537800" y="2817365"/>
            <a:ext cx="20778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Red Cell Alloimmunisation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637616" y="1735439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Silent Strokes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21"/>
          <p:cNvSpPr/>
          <p:nvPr/>
        </p:nvSpPr>
        <p:spPr>
          <a:xfrm>
            <a:off x="3029732" y="3774928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Predisposition to Autoimmunity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4" name="Google Shape;184;p21"/>
          <p:cNvSpPr/>
          <p:nvPr/>
        </p:nvSpPr>
        <p:spPr>
          <a:xfrm>
            <a:off x="5305160" y="3851116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Sudden Death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Google Shape;185;p21"/>
          <p:cNvSpPr/>
          <p:nvPr/>
        </p:nvSpPr>
        <p:spPr>
          <a:xfrm>
            <a:off x="5358055" y="2726700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Iron Overload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21"/>
          <p:cNvSpPr/>
          <p:nvPr/>
        </p:nvSpPr>
        <p:spPr>
          <a:xfrm>
            <a:off x="5305160" y="1641565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Neurocognitive Decline 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p21"/>
          <p:cNvSpPr/>
          <p:nvPr/>
        </p:nvSpPr>
        <p:spPr>
          <a:xfrm>
            <a:off x="5273685" y="539648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Chronic Kidney Disease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2977372" y="568573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Pulmonary Hypertension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" id="193" name="Google Shape;193;p2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6808" y="2325757"/>
            <a:ext cx="1359797" cy="7713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4" name="Google Shape;194;p22"/>
          <p:cNvCxnSpPr>
            <a:endCxn id="195" idx="5"/>
          </p:cNvCxnSpPr>
          <p:nvPr/>
        </p:nvCxnSpPr>
        <p:spPr>
          <a:xfrm rot="10800000">
            <a:off x="2434949" y="1805237"/>
            <a:ext cx="828300" cy="5403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5" name="Google Shape;195;p22"/>
          <p:cNvSpPr/>
          <p:nvPr/>
        </p:nvSpPr>
        <p:spPr>
          <a:xfrm>
            <a:off x="1022489" y="1270827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Anemia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96" name="Google Shape;196;p22"/>
          <p:cNvCxnSpPr/>
          <p:nvPr/>
        </p:nvCxnSpPr>
        <p:spPr>
          <a:xfrm>
            <a:off x="3956706" y="3097146"/>
            <a:ext cx="0" cy="4290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7" name="Google Shape;197;p22"/>
          <p:cNvSpPr/>
          <p:nvPr/>
        </p:nvSpPr>
        <p:spPr>
          <a:xfrm>
            <a:off x="5183256" y="1270828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Acute chest syndrome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8" name="Google Shape;198;p22"/>
          <p:cNvSpPr/>
          <p:nvPr/>
        </p:nvSpPr>
        <p:spPr>
          <a:xfrm>
            <a:off x="1125607" y="2419074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Infections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3158158" y="3538034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Growth failure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5252831" y="2431459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Stroke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3158159" y="1270828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Pain episodes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202" name="Google Shape;202;p22"/>
          <p:cNvCxnSpPr/>
          <p:nvPr/>
        </p:nvCxnSpPr>
        <p:spPr>
          <a:xfrm rot="10800000">
            <a:off x="3956706" y="1917757"/>
            <a:ext cx="0" cy="4080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03" name="Google Shape;203;p22"/>
          <p:cNvCxnSpPr/>
          <p:nvPr/>
        </p:nvCxnSpPr>
        <p:spPr>
          <a:xfrm rot="10800000">
            <a:off x="2780459" y="2749585"/>
            <a:ext cx="492000" cy="117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04" name="Google Shape;204;p22"/>
          <p:cNvCxnSpPr>
            <a:endCxn id="200" idx="2"/>
          </p:cNvCxnSpPr>
          <p:nvPr/>
        </p:nvCxnSpPr>
        <p:spPr>
          <a:xfrm flipH="1" rot="10800000">
            <a:off x="4650131" y="2744509"/>
            <a:ext cx="602700" cy="48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05" name="Google Shape;205;p22"/>
          <p:cNvCxnSpPr/>
          <p:nvPr/>
        </p:nvCxnSpPr>
        <p:spPr>
          <a:xfrm>
            <a:off x="4649960" y="3103493"/>
            <a:ext cx="775500" cy="5220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06" name="Google Shape;206;p22"/>
          <p:cNvCxnSpPr/>
          <p:nvPr/>
        </p:nvCxnSpPr>
        <p:spPr>
          <a:xfrm flipH="1">
            <a:off x="2475052" y="3097146"/>
            <a:ext cx="788400" cy="5166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07" name="Google Shape;207;p22"/>
          <p:cNvCxnSpPr>
            <a:endCxn id="197" idx="3"/>
          </p:cNvCxnSpPr>
          <p:nvPr/>
        </p:nvCxnSpPr>
        <p:spPr>
          <a:xfrm flipH="1" rot="10800000">
            <a:off x="4636596" y="1805238"/>
            <a:ext cx="789000" cy="613800"/>
          </a:xfrm>
          <a:prstGeom prst="straightConnector1">
            <a:avLst/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08" name="Google Shape;208;p22"/>
          <p:cNvSpPr/>
          <p:nvPr/>
        </p:nvSpPr>
        <p:spPr>
          <a:xfrm>
            <a:off x="1088450" y="3538034"/>
            <a:ext cx="16548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Stroke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9" name="Google Shape;209;p22"/>
          <p:cNvSpPr/>
          <p:nvPr/>
        </p:nvSpPr>
        <p:spPr>
          <a:xfrm>
            <a:off x="5268948" y="3538034"/>
            <a:ext cx="1731000" cy="6261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Sequestration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0" name="Google Shape;210;p22"/>
          <p:cNvSpPr/>
          <p:nvPr/>
        </p:nvSpPr>
        <p:spPr>
          <a:xfrm>
            <a:off x="5581285" y="1896992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Oligospermia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1" name="Google Shape;211;p22"/>
          <p:cNvSpPr/>
          <p:nvPr/>
        </p:nvSpPr>
        <p:spPr>
          <a:xfrm>
            <a:off x="509381" y="3046284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Avascular Necrosis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2" name="Google Shape;212;p22"/>
          <p:cNvSpPr/>
          <p:nvPr/>
        </p:nvSpPr>
        <p:spPr>
          <a:xfrm>
            <a:off x="497682" y="629148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Osteomyelitis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3" name="Google Shape;213;p22"/>
          <p:cNvSpPr/>
          <p:nvPr/>
        </p:nvSpPr>
        <p:spPr>
          <a:xfrm>
            <a:off x="497683" y="1863428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Leg Ulcers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4" name="Google Shape;214;p22"/>
          <p:cNvSpPr/>
          <p:nvPr/>
        </p:nvSpPr>
        <p:spPr>
          <a:xfrm>
            <a:off x="537800" y="4131107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Retinopathy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5" name="Google Shape;215;p22"/>
          <p:cNvSpPr/>
          <p:nvPr/>
        </p:nvSpPr>
        <p:spPr>
          <a:xfrm>
            <a:off x="5581283" y="629148"/>
            <a:ext cx="1597200" cy="5568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Hepatic Sequestration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6" name="Google Shape;216;p22"/>
          <p:cNvSpPr/>
          <p:nvPr/>
        </p:nvSpPr>
        <p:spPr>
          <a:xfrm>
            <a:off x="3152568" y="620813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Gall stones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7" name="Google Shape;217;p22"/>
          <p:cNvSpPr/>
          <p:nvPr/>
        </p:nvSpPr>
        <p:spPr>
          <a:xfrm>
            <a:off x="5581284" y="3057624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Acute Multiorgan Failure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8" name="Google Shape;218;p22"/>
          <p:cNvSpPr/>
          <p:nvPr/>
        </p:nvSpPr>
        <p:spPr>
          <a:xfrm>
            <a:off x="3152567" y="4160228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Glomerular hypefiltration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albuminuria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9" name="Google Shape;219;p22"/>
          <p:cNvSpPr/>
          <p:nvPr/>
        </p:nvSpPr>
        <p:spPr>
          <a:xfrm>
            <a:off x="5581283" y="4161208"/>
            <a:ext cx="1597200" cy="567300"/>
          </a:xfrm>
          <a:prstGeom prst="roundRect">
            <a:avLst>
              <a:gd fmla="val 34723" name="adj"/>
            </a:avLst>
          </a:prstGeom>
          <a:noFill/>
          <a:ln cap="rnd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Compications with pregnancy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0" name="Google Shape;220;p22"/>
          <p:cNvSpPr/>
          <p:nvPr/>
        </p:nvSpPr>
        <p:spPr>
          <a:xfrm>
            <a:off x="668117" y="600122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Chronic Pain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1" name="Google Shape;221;p22"/>
          <p:cNvSpPr/>
          <p:nvPr/>
        </p:nvSpPr>
        <p:spPr>
          <a:xfrm>
            <a:off x="673606" y="3897333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Right Heart Failure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LVDD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2" name="Google Shape;222;p22"/>
          <p:cNvSpPr/>
          <p:nvPr/>
        </p:nvSpPr>
        <p:spPr>
          <a:xfrm>
            <a:off x="537800" y="2817365"/>
            <a:ext cx="20778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Red Cell Alloimmunisation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3" name="Google Shape;223;p22"/>
          <p:cNvSpPr/>
          <p:nvPr/>
        </p:nvSpPr>
        <p:spPr>
          <a:xfrm>
            <a:off x="637616" y="1735439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Silent Strokes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4" name="Google Shape;224;p22"/>
          <p:cNvSpPr/>
          <p:nvPr/>
        </p:nvSpPr>
        <p:spPr>
          <a:xfrm>
            <a:off x="3029732" y="3774928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Predisposition to Autoimmunity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5" name="Google Shape;225;p22"/>
          <p:cNvSpPr/>
          <p:nvPr/>
        </p:nvSpPr>
        <p:spPr>
          <a:xfrm>
            <a:off x="5305160" y="3851116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Sudden Death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6" name="Google Shape;226;p22"/>
          <p:cNvSpPr/>
          <p:nvPr/>
        </p:nvSpPr>
        <p:spPr>
          <a:xfrm>
            <a:off x="5358055" y="2726700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Iron Overload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7" name="Google Shape;227;p22"/>
          <p:cNvSpPr/>
          <p:nvPr/>
        </p:nvSpPr>
        <p:spPr>
          <a:xfrm>
            <a:off x="5305160" y="1641565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Neurocognitive Decline 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5273685" y="539648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Chronic Kidney Disease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9" name="Google Shape;229;p22"/>
          <p:cNvSpPr/>
          <p:nvPr/>
        </p:nvSpPr>
        <p:spPr>
          <a:xfrm>
            <a:off x="2977372" y="568573"/>
            <a:ext cx="1941900" cy="1078800"/>
          </a:xfrm>
          <a:prstGeom prst="ellipse">
            <a:avLst/>
          </a:prstGeom>
          <a:solidFill>
            <a:schemeClr val="lt1"/>
          </a:solidFill>
          <a:ln cap="rnd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Pulmonary Hypertension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0" name="Google Shape;230;p22"/>
          <p:cNvSpPr/>
          <p:nvPr/>
        </p:nvSpPr>
        <p:spPr>
          <a:xfrm>
            <a:off x="1697449" y="451552"/>
            <a:ext cx="4382700" cy="1284600"/>
          </a:xfrm>
          <a:prstGeom prst="rect">
            <a:avLst/>
          </a:prstGeom>
          <a:solidFill>
            <a:srgbClr val="E9F6CE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Chronic Multi-organ Failure</a:t>
            </a:r>
            <a:endParaRPr sz="30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1" name="Google Shape;231;p22"/>
          <p:cNvSpPr/>
          <p:nvPr/>
        </p:nvSpPr>
        <p:spPr>
          <a:xfrm>
            <a:off x="1686910" y="3576518"/>
            <a:ext cx="4382700" cy="1284600"/>
          </a:xfrm>
          <a:prstGeom prst="rect">
            <a:avLst/>
          </a:prstGeom>
          <a:solidFill>
            <a:srgbClr val="E9F6CE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Social Catastrophe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2" name="Google Shape;232;p22"/>
          <p:cNvSpPr/>
          <p:nvPr/>
        </p:nvSpPr>
        <p:spPr>
          <a:xfrm>
            <a:off x="1686910" y="2002286"/>
            <a:ext cx="4382700" cy="1284600"/>
          </a:xfrm>
          <a:prstGeom prst="rect">
            <a:avLst/>
          </a:prstGeom>
          <a:solidFill>
            <a:srgbClr val="E9F6CE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Early Mortality</a:t>
            </a:r>
            <a:endParaRPr sz="27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Sickle Cell Patient Care</a:t>
            </a:r>
            <a:endParaRPr/>
          </a:p>
        </p:txBody>
      </p:sp>
      <p:sp>
        <p:nvSpPr>
          <p:cNvPr id="238" name="Google Shape;238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Ensure children are having their EPSDT routine well visits- Promote  use of medical home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Follow up with Hematologists as prescribed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Medication management </a:t>
            </a:r>
            <a:endParaRPr/>
          </a:p>
          <a:p>
            <a:pPr indent="-29908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Penicillin</a:t>
            </a:r>
            <a:endParaRPr/>
          </a:p>
          <a:p>
            <a:pPr indent="-29908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Hydroxyurea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Immunizations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Monitor ER visits and hospital admissions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Refer families to SCFAZ for community health worker support and resources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Help eliminate misinformation and stigma about the disease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/>
              <a:t>Help reduce the number of patients who are lost to follow up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400" y="1178100"/>
            <a:ext cx="4169324" cy="318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"/>
          <p:cNvSpPr txBox="1"/>
          <p:nvPr>
            <p:ph type="title"/>
          </p:nvPr>
        </p:nvSpPr>
        <p:spPr>
          <a:xfrm>
            <a:off x="1430650" y="198350"/>
            <a:ext cx="6447600" cy="735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Sickle Cell Foundation of Arizona</a:t>
            </a:r>
            <a:endParaRPr/>
          </a:p>
        </p:txBody>
      </p:sp>
      <p:sp>
        <p:nvSpPr>
          <p:cNvPr id="246" name="Google Shape;246;p24"/>
          <p:cNvSpPr txBox="1"/>
          <p:nvPr>
            <p:ph idx="1" type="body"/>
          </p:nvPr>
        </p:nvSpPr>
        <p:spPr>
          <a:xfrm>
            <a:off x="453725" y="894000"/>
            <a:ext cx="7647300" cy="3345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298450" lvl="0" marL="457200" rtl="0" algn="l">
              <a:spcBef>
                <a:spcPts val="800"/>
              </a:spcBef>
              <a:spcAft>
                <a:spcPts val="0"/>
              </a:spcAft>
              <a:buSzPts val="1100"/>
              <a:buChar char="➢"/>
            </a:pPr>
            <a:r>
              <a:rPr lang="en"/>
              <a:t>Seeks out, promotes, provides and creates opportunities for those </a:t>
            </a:r>
            <a:r>
              <a:rPr lang="en"/>
              <a:t>afflicted</a:t>
            </a:r>
            <a:r>
              <a:rPr lang="en"/>
              <a:t> with Sickle Cell Disease (SCD) to gain access to </a:t>
            </a:r>
            <a:r>
              <a:rPr lang="en"/>
              <a:t>available</a:t>
            </a:r>
            <a:r>
              <a:rPr lang="en"/>
              <a:t> resources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➢"/>
            </a:pPr>
            <a:r>
              <a:rPr lang="en"/>
              <a:t>The foundation supports education, research, identification, prevention, treatment and cure of SCD and provision of services and supports to individuals and their </a:t>
            </a:r>
            <a:r>
              <a:rPr lang="en"/>
              <a:t>families</a:t>
            </a:r>
            <a:r>
              <a:rPr lang="en"/>
              <a:t> living with SCD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➢"/>
            </a:pPr>
            <a:r>
              <a:rPr lang="en"/>
              <a:t>Aspires to be a positive influence, resource and voice of inspiration to individuals with SCD and their families.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➢"/>
            </a:pPr>
            <a:r>
              <a:rPr lang="en"/>
              <a:t>Partner with public, private, </a:t>
            </a:r>
            <a:r>
              <a:rPr lang="en"/>
              <a:t>educational, medical and other SCD organizations to achieve its goals.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 txBox="1"/>
          <p:nvPr>
            <p:ph type="title"/>
          </p:nvPr>
        </p:nvSpPr>
        <p:spPr>
          <a:xfrm>
            <a:off x="1784201" y="274900"/>
            <a:ext cx="6447600" cy="990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Force for Health- Application development</a:t>
            </a:r>
            <a:endParaRPr/>
          </a:p>
        </p:txBody>
      </p:sp>
      <p:sp>
        <p:nvSpPr>
          <p:cNvPr id="252" name="Google Shape;252;p25"/>
          <p:cNvSpPr txBox="1"/>
          <p:nvPr>
            <p:ph idx="1" type="body"/>
          </p:nvPr>
        </p:nvSpPr>
        <p:spPr>
          <a:xfrm>
            <a:off x="341250" y="1348275"/>
            <a:ext cx="5642700" cy="3586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fontScale="47500" lnSpcReduction="10000"/>
          </a:bodyPr>
          <a:lstStyle/>
          <a:p>
            <a:pPr indent="-299870" lvl="0" marL="457200" rtl="0" algn="l">
              <a:spcBef>
                <a:spcPts val="800"/>
              </a:spcBef>
              <a:spcAft>
                <a:spcPts val="0"/>
              </a:spcAft>
              <a:buSzPct val="77145"/>
              <a:buChar char="➢"/>
            </a:pPr>
            <a:r>
              <a:rPr lang="en" sz="3062"/>
              <a:t>A FREE APP FOR THE PATIENTS, FAMILIES, &amp; EXTENDED COMMUNITY, BUILT FOR BOTH THE CLINICAL &amp; NON-CLINICAL SPACE</a:t>
            </a:r>
            <a:endParaRPr sz="3062"/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3062"/>
          </a:p>
          <a:p>
            <a:pPr indent="-299870" lvl="0" marL="457200" rtl="0" algn="l">
              <a:spcBef>
                <a:spcPts val="800"/>
              </a:spcBef>
              <a:spcAft>
                <a:spcPts val="0"/>
              </a:spcAft>
              <a:buSzPct val="77145"/>
              <a:buChar char="➢"/>
            </a:pPr>
            <a:r>
              <a:rPr lang="en" sz="3062"/>
              <a:t>ONLINE</a:t>
            </a:r>
            <a:r>
              <a:rPr lang="en" sz="3062"/>
              <a:t> TRACKERS, EDUCATION, RESOURCES, COMMUNITIES &amp; SUPPORT FOR FAMILIES IN ARIZONA LIVING WITH SICKLE CELL ANEMIA</a:t>
            </a:r>
            <a:endParaRPr sz="3062"/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3062"/>
          </a:p>
          <a:p>
            <a:pPr indent="-299870" lvl="0" marL="457200" rtl="0" algn="l">
              <a:spcBef>
                <a:spcPts val="800"/>
              </a:spcBef>
              <a:spcAft>
                <a:spcPts val="0"/>
              </a:spcAft>
              <a:buSzPct val="77145"/>
              <a:buChar char="➢"/>
            </a:pPr>
            <a:r>
              <a:rPr lang="en" sz="3062"/>
              <a:t>Anticipated to go live on  Apple and Google Play Stores (on or around 10/17/23)</a:t>
            </a:r>
            <a:endParaRPr sz="3062"/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3" name="Google Shape;2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2876" y="1643575"/>
            <a:ext cx="1883599" cy="2171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More information about SCFAZ and NBS</a:t>
            </a:r>
            <a:endParaRPr/>
          </a:p>
        </p:txBody>
      </p:sp>
      <p:sp>
        <p:nvSpPr>
          <p:cNvPr id="259" name="Google Shape;259;p26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Sickle Cell </a:t>
            </a:r>
            <a:r>
              <a:rPr lang="en"/>
              <a:t>Foundation</a:t>
            </a:r>
            <a:r>
              <a:rPr lang="en"/>
              <a:t> of Arizona (SCFAZ)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Phone: 888-211-5112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Community Health Worker- Phx: EXT 803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Community Health Worker-Tucson: EXT 804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Email: </a:t>
            </a:r>
            <a:r>
              <a:rPr lang="en" u="sng">
                <a:solidFill>
                  <a:schemeClr val="hlink"/>
                </a:solidFill>
                <a:hlinkClick r:id="rId3"/>
              </a:rPr>
              <a:t>info@scfaz.org</a:t>
            </a:r>
            <a:endParaRPr/>
          </a:p>
          <a:p>
            <a:pPr indent="0" lvl="0" marL="45720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060" u="sng">
                <a:solidFill>
                  <a:schemeClr val="hlink"/>
                </a:solidFill>
                <a:hlinkClick r:id="rId4"/>
              </a:rPr>
              <a:t>www.scfaz.org</a:t>
            </a:r>
            <a:endParaRPr sz="306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ADHS- Office of Newborn Screening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Phone: 602-364-1409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NBSfollowup@azdhs.gov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6"/>
              </a:rPr>
              <a:t>Education@azdhs.gov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chemeClr val="hlink"/>
                </a:solidFill>
                <a:hlinkClick r:id="rId7"/>
              </a:rPr>
              <a:t>www.aznewborn.com</a:t>
            </a:r>
            <a:endParaRPr sz="2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5763" y="3394913"/>
            <a:ext cx="2447925" cy="109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11947" y="3586310"/>
            <a:ext cx="4106700" cy="71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